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376" r:id="rId3"/>
    <p:sldId id="379" r:id="rId4"/>
    <p:sldId id="381" r:id="rId5"/>
    <p:sldId id="382" r:id="rId6"/>
    <p:sldId id="383" r:id="rId7"/>
    <p:sldId id="384" r:id="rId8"/>
    <p:sldId id="380" r:id="rId9"/>
    <p:sldId id="385" r:id="rId10"/>
    <p:sldId id="378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76" d="100"/>
          <a:sy n="76" d="100"/>
        </p:scale>
        <p:origin x="14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altLang="en-US"/>
              <a:t>Food and Beverage Management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7773-91BD-4777-98D0-DEF7E5184FCF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7681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264" y="3927559"/>
            <a:ext cx="1960238" cy="27772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2022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6th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 dirty="0"/>
            </a:br>
            <a:r>
              <a:rPr lang="en-GB" altLang="en-US" dirty="0"/>
              <a:t>The sixth edition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420888"/>
            <a:ext cx="8568952" cy="1656184"/>
          </a:xfrm>
        </p:spPr>
        <p:txBody>
          <a:bodyPr/>
          <a:lstStyle/>
          <a:p>
            <a:endParaRPr lang="en-GB" altLang="en-US" dirty="0"/>
          </a:p>
          <a:p>
            <a:r>
              <a:rPr lang="en-GB" altLang="en-US" dirty="0"/>
              <a:t>Introduction to the Sixth Edition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0509" y="116632"/>
            <a:ext cx="8482980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622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0509" y="116632"/>
            <a:ext cx="8482980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F17B2-8F8A-ACB0-4D28-C9DC8992D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>
                <a:solidFill>
                  <a:srgbClr val="221E1F"/>
                </a:solidFill>
                <a:latin typeface="Times New Roman" panose="02020603050405020304" pitchFamily="18" charset="0"/>
              </a:rPr>
            </a:br>
            <a:br>
              <a:rPr lang="en-US" dirty="0">
                <a:solidFill>
                  <a:srgbClr val="221E1F"/>
                </a:solidFill>
                <a:latin typeface="Times New Roman" panose="02020603050405020304" pitchFamily="18" charset="0"/>
              </a:rPr>
            </a:br>
            <a:r>
              <a:rPr lang="en-US" dirty="0"/>
              <a:t>Principal aims of the book are to: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2B9B8-5A45-64DD-A023-8950D448D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15" y="1844824"/>
            <a:ext cx="7772400" cy="4752528"/>
          </a:xfrm>
        </p:spPr>
        <p:txBody>
          <a:bodyPr/>
          <a:lstStyle/>
          <a:p>
            <a:r>
              <a:rPr lang="en-GB" sz="2400" b="0" i="0" u="none" strike="noStrike" baseline="0" dirty="0">
                <a:solidFill>
                  <a:srgbClr val="221E1F"/>
                </a:solidFill>
              </a:rPr>
              <a:t>Provide supporting information for those involved, or likely to be involved, at a variety of levels, in food and beverage management</a:t>
            </a:r>
          </a:p>
          <a:p>
            <a:r>
              <a:rPr lang="en-GB" sz="2400" b="0" i="0" u="none" strike="noStrike" baseline="0" dirty="0">
                <a:solidFill>
                  <a:srgbClr val="221E1F"/>
                </a:solidFill>
              </a:rPr>
              <a:t>Meet the needs of students and practitioners who are seeking to enhance their competence in the industry</a:t>
            </a:r>
          </a:p>
          <a:p>
            <a:r>
              <a:rPr lang="en-GB" sz="2400" b="0" i="0" u="none" strike="noStrike" baseline="0" dirty="0">
                <a:solidFill>
                  <a:srgbClr val="221E1F"/>
                </a:solidFill>
              </a:rPr>
              <a:t>Meet the needs of students studying for a range of qualifications, including City and Guilds, BTEC, Institute of Hospitality, and foundation, undergraduate and postgraduate degrees</a:t>
            </a:r>
          </a:p>
          <a:p>
            <a:r>
              <a:rPr lang="en-GB" sz="2400" dirty="0">
                <a:solidFill>
                  <a:srgbClr val="221E1F"/>
                </a:solidFill>
              </a:rPr>
              <a:t>P</a:t>
            </a:r>
            <a:r>
              <a:rPr lang="en-GB" sz="2400" b="0" i="0" u="none" strike="noStrike" baseline="0" dirty="0">
                <a:solidFill>
                  <a:srgbClr val="221E1F"/>
                </a:solidFill>
              </a:rPr>
              <a:t>rovide support for in-company training programmes, and</a:t>
            </a:r>
          </a:p>
          <a:p>
            <a:r>
              <a:rPr lang="en-GB" sz="2400" dirty="0">
                <a:solidFill>
                  <a:srgbClr val="221E1F"/>
                </a:solidFill>
              </a:rPr>
              <a:t>P</a:t>
            </a:r>
            <a:r>
              <a:rPr lang="en-GB" sz="2400" b="0" i="0" u="none" strike="noStrike" baseline="0" dirty="0">
                <a:solidFill>
                  <a:srgbClr val="221E1F"/>
                </a:solidFill>
              </a:rPr>
              <a:t>rovide a foundation on which to build further knowledge and skills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1695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83C6D-0ADA-9AFD-BED7-C00A4A3C2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548680"/>
            <a:ext cx="7200800" cy="1143000"/>
          </a:xfrm>
        </p:spPr>
        <p:txBody>
          <a:bodyPr/>
          <a:lstStyle/>
          <a:p>
            <a:br>
              <a:rPr lang="en-GB" dirty="0"/>
            </a:br>
            <a:br>
              <a:rPr lang="en-GB" dirty="0"/>
            </a:br>
            <a:r>
              <a:rPr lang="en-GB" dirty="0"/>
              <a:t>Structure - </a:t>
            </a:r>
            <a:r>
              <a:rPr lang="en-US" dirty="0"/>
              <a:t>based on adaptation of the food service cycle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F3E1A-78DD-1A77-45FA-84E2E2A58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708" y="1844824"/>
            <a:ext cx="7054552" cy="468052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221E1F"/>
                </a:solidFill>
              </a:rPr>
              <a:t>Chapter 1 F</a:t>
            </a:r>
            <a:r>
              <a:rPr lang="en-US" sz="2400" b="0" i="0" u="none" strike="noStrike" baseline="0" dirty="0">
                <a:solidFill>
                  <a:srgbClr val="221E1F"/>
                </a:solidFill>
              </a:rPr>
              <a:t>ood and beverage operations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221E1F"/>
                </a:solidFill>
              </a:rPr>
              <a:t>Chapter 2 Concept</a:t>
            </a:r>
            <a:r>
              <a:rPr lang="en-US" sz="2400" b="0" i="0" u="none" strike="noStrike" baseline="0" dirty="0">
                <a:solidFill>
                  <a:srgbClr val="221E1F"/>
                </a:solidFill>
              </a:rPr>
              <a:t> development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221E1F"/>
                </a:solidFill>
              </a:rPr>
              <a:t>Chapter 3 Product development</a:t>
            </a:r>
            <a:endParaRPr lang="en-US" sz="2400" b="0" i="0" u="none" strike="noStrike" baseline="0" dirty="0">
              <a:solidFill>
                <a:srgbClr val="221E1F"/>
              </a:solidFill>
            </a:endParaRP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221E1F"/>
                </a:solidFill>
              </a:rPr>
              <a:t>Chapter 4 Operational areas, equipment and staffing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221E1F"/>
                </a:solidFill>
              </a:rPr>
              <a:t>Chapter 5 Food </a:t>
            </a:r>
            <a:r>
              <a:rPr lang="en-US" sz="2400" b="0" i="0" u="none" strike="noStrike" baseline="0" dirty="0">
                <a:solidFill>
                  <a:srgbClr val="221E1F"/>
                </a:solidFill>
              </a:rPr>
              <a:t>production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221E1F"/>
                </a:solidFill>
              </a:rPr>
              <a:t>Chapter 6 Beverage </a:t>
            </a:r>
            <a:r>
              <a:rPr lang="en-US" sz="2400" b="0" i="0" u="none" strike="noStrike" baseline="0" dirty="0">
                <a:solidFill>
                  <a:srgbClr val="221E1F"/>
                </a:solidFill>
              </a:rPr>
              <a:t>provision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221E1F"/>
                </a:solidFill>
              </a:rPr>
              <a:t>Chapter 7 Food </a:t>
            </a:r>
            <a:r>
              <a:rPr lang="en-US" sz="2400" b="0" i="0" u="none" strike="noStrike" baseline="0" dirty="0">
                <a:solidFill>
                  <a:srgbClr val="221E1F"/>
                </a:solidFill>
              </a:rPr>
              <a:t>and beverage service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221E1F"/>
                </a:solidFill>
              </a:rPr>
              <a:t>Chapter 8 Events, conferencing and banqueting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221E1F"/>
                </a:solidFill>
              </a:rPr>
              <a:t>Chapter 9 Performance appraisal</a:t>
            </a:r>
            <a:endParaRPr lang="en-US" sz="2400" b="0" i="0" u="none" strike="noStrike" baseline="0" dirty="0">
              <a:solidFill>
                <a:srgbClr val="221E1F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221E1F"/>
                </a:solidFill>
              </a:rPr>
              <a:t>Chapter 10 Strategic </a:t>
            </a:r>
            <a:r>
              <a:rPr lang="en-US" sz="2400" b="0" i="0" u="none" strike="noStrike" baseline="0" dirty="0">
                <a:solidFill>
                  <a:srgbClr val="221E1F"/>
                </a:solidFill>
              </a:rPr>
              <a:t>decision making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61179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1013D-DAC4-B1BF-6459-054A6132A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9C49-06D6-9B34-6C5E-898002DEA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844824"/>
            <a:ext cx="7772400" cy="4752528"/>
          </a:xfrm>
        </p:spPr>
        <p:txBody>
          <a:bodyPr/>
          <a:lstStyle/>
          <a:p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Each chapter has:</a:t>
            </a:r>
          </a:p>
          <a:p>
            <a:pPr lvl="1"/>
            <a:r>
              <a:rPr lang="en-GB" sz="20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 aim and objectives to indicate the learning that may be achieved</a:t>
            </a:r>
          </a:p>
          <a:p>
            <a:pPr lvl="1"/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Example learning activities</a:t>
            </a:r>
          </a:p>
          <a:p>
            <a:pPr lvl="1"/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References and additional reading</a:t>
            </a:r>
          </a:p>
          <a:p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 are three appendices:</a:t>
            </a:r>
          </a:p>
          <a:p>
            <a:pPr lvl="1"/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Appendix A - listing and explanation of performance measures</a:t>
            </a:r>
          </a:p>
          <a:p>
            <a:pPr lvl="1"/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Appendix B - an example operational calculations</a:t>
            </a:r>
          </a:p>
          <a:p>
            <a:pPr lvl="1"/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Appendix C - example exercise on trading results comparison and evaluation. </a:t>
            </a:r>
          </a:p>
          <a:p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PowerPoint presentations for each chapter are available from the publisher’s website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697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D9FE-94D4-6135-7AFF-BA45F49C1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F9728-F0EE-0824-4F64-FE66C3675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24" y="1916832"/>
            <a:ext cx="7772400" cy="4392488"/>
          </a:xfrm>
        </p:spPr>
        <p:txBody>
          <a:bodyPr/>
          <a:lstStyle/>
          <a:p>
            <a:r>
              <a:rPr lang="en-US" sz="2400" dirty="0"/>
              <a:t>Various approaches to food and beverage management are highlighted</a:t>
            </a:r>
          </a:p>
          <a:p>
            <a:r>
              <a:rPr lang="en-US" sz="2400" dirty="0"/>
              <a:t>Content reflects current industrial practices</a:t>
            </a:r>
          </a:p>
          <a:p>
            <a:r>
              <a:rPr lang="en-US" sz="2400" dirty="0"/>
              <a:t>Not intended to be a prescriptive book</a:t>
            </a:r>
          </a:p>
          <a:p>
            <a:r>
              <a:rPr lang="en-US" sz="2400" dirty="0"/>
              <a:t>The book will also be of value to those in the hospitality, tourism and events industries who are responsible for purchasing food and beverage services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06198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B79E-EEDD-4B4F-1811-079CB7F0F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influences on the revised content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52975-2995-0E79-DDEA-1A519BB6B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8484939" cy="4752528"/>
          </a:xfrm>
        </p:spPr>
        <p:txBody>
          <a:bodyPr/>
          <a:lstStyle/>
          <a:p>
            <a:r>
              <a:rPr lang="en-US" sz="2400" dirty="0"/>
              <a:t>Increasingly diversified, knowledgeable and value conscious customers</a:t>
            </a:r>
          </a:p>
          <a:p>
            <a:r>
              <a:rPr lang="en-US" sz="2400" dirty="0"/>
              <a:t>Common causes such as environmental concerns, sustainability, humanitarianism and animal welfare</a:t>
            </a:r>
          </a:p>
          <a:p>
            <a:r>
              <a:rPr lang="en-US" sz="2400" dirty="0"/>
              <a:t>Enhanced business ethics</a:t>
            </a:r>
          </a:p>
          <a:p>
            <a:r>
              <a:rPr lang="en-US" sz="2400" dirty="0"/>
              <a:t>Re-establishing the future of food and beverage operations in the wake of the COVID pandemic.</a:t>
            </a:r>
          </a:p>
          <a:p>
            <a:r>
              <a:rPr lang="en-US" sz="2400" dirty="0"/>
              <a:t>Potential skill shortages and drives for efficiency</a:t>
            </a:r>
          </a:p>
          <a:p>
            <a:r>
              <a:rPr lang="en-US" sz="2400" dirty="0"/>
              <a:t>Quality of the service, and perceived value, being the main differentiators between operations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8370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DF84-8281-D903-507A-28426B25E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D1286-73A9-3C75-D55E-37483A268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844824"/>
            <a:ext cx="7772400" cy="4464496"/>
          </a:xfrm>
        </p:spPr>
        <p:txBody>
          <a:bodyPr/>
          <a:lstStyle/>
          <a:p>
            <a:r>
              <a:rPr lang="en-US" sz="2400" dirty="0"/>
              <a:t>The focus of the material is the management of food and beverage operations</a:t>
            </a:r>
          </a:p>
          <a:p>
            <a:r>
              <a:rPr lang="en-US" sz="2400" dirty="0"/>
              <a:t>Business management areas such as marketing, human resources and finance are already supported by a wide range of well-established resources</a:t>
            </a:r>
          </a:p>
          <a:p>
            <a:r>
              <a:rPr lang="en-US" sz="2400" dirty="0"/>
              <a:t>Although some applications of these areas are covered within the book, references are given to other information sources and further reading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42123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DC12B-5BA2-E473-2B96-FD9DC10A8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Note on PowerPoint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D95A1-CA39-EE22-E8AE-5B6D8840F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604" y="1860972"/>
            <a:ext cx="7772400" cy="4304332"/>
          </a:xfrm>
        </p:spPr>
        <p:txBody>
          <a:bodyPr/>
          <a:lstStyle/>
          <a:p>
            <a:r>
              <a:rPr lang="en-GB" sz="2400" dirty="0"/>
              <a:t>Provided as companion learning support for tutors and trainers who are using the book</a:t>
            </a:r>
          </a:p>
          <a:p>
            <a:r>
              <a:rPr lang="en-GB" sz="2400" dirty="0"/>
              <a:t>Designed to provide a base for tutors to edit to fit their teaching and leaning programme</a:t>
            </a:r>
          </a:p>
          <a:p>
            <a:r>
              <a:rPr lang="en-GB" sz="2400" dirty="0"/>
              <a:t>The presentations are copyright and may only be used or adapted as long as the source is properly acknowledged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No permission has ever been given for the presentations to be published anywhere else, or to be posted online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1728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642</TotalTime>
  <Words>513</Words>
  <Application>Microsoft Office PowerPoint</Application>
  <PresentationFormat>On-screen Show (4:3)</PresentationFormat>
  <Paragraphs>55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Courier New</vt:lpstr>
      <vt:lpstr>Gill Sans MT</vt:lpstr>
      <vt:lpstr>Tahoma</vt:lpstr>
      <vt:lpstr>Times New Roman</vt:lpstr>
      <vt:lpstr>Wingdings</vt:lpstr>
      <vt:lpstr>Blends</vt:lpstr>
      <vt:lpstr>Food and Beverage Management The sixth edition</vt:lpstr>
      <vt:lpstr>PowerPoint Presentation</vt:lpstr>
      <vt:lpstr>  Principal aims of the book are to:</vt:lpstr>
      <vt:lpstr>  Structure - based on adaptation of the food service cycle</vt:lpstr>
      <vt:lpstr>Learning support</vt:lpstr>
      <vt:lpstr>Content </vt:lpstr>
      <vt:lpstr>Key influences on the revised content </vt:lpstr>
      <vt:lpstr>Focus</vt:lpstr>
      <vt:lpstr>Note on PowerPoint presentations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6th Edition 2022</dc:title>
  <dc:subject>FandBM 6th Introduction</dc:subject>
  <dc:creator>John Cousins The Food and Beverage Training Company</dc:creator>
  <cp:keywords>FandBM 6th Introduction</cp:keywords>
  <dc:description>Presentation is copyright.  Use or adaptions must include acknowledgement of the source.  Not to be published or shared online.</dc:description>
  <cp:lastModifiedBy>John Cousins</cp:lastModifiedBy>
  <cp:revision>101</cp:revision>
  <dcterms:created xsi:type="dcterms:W3CDTF">2011-08-30T14:41:49Z</dcterms:created>
  <dcterms:modified xsi:type="dcterms:W3CDTF">2022-12-08T12:20:18Z</dcterms:modified>
  <cp:category/>
  <cp:contentStatus>Presentation is copyright.  Use or adaptions must include acknowledgement of the source.  Not to be published or shared online.</cp:contentStatus>
</cp:coreProperties>
</file>